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79" r:id="rId5"/>
    <p:sldMasterId id="2147483691" r:id="rId6"/>
  </p:sldMasterIdLst>
  <p:sldIdLst>
    <p:sldId id="267" r:id="rId7"/>
    <p:sldId id="285" r:id="rId8"/>
    <p:sldId id="274" r:id="rId9"/>
    <p:sldId id="268" r:id="rId10"/>
    <p:sldId id="269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ija Rinkinen" initials="TR" lastIdx="1" clrIdx="0">
    <p:extLst>
      <p:ext uri="{19B8F6BF-5375-455C-9EA6-DF929625EA0E}">
        <p15:presenceInfo xmlns:p15="http://schemas.microsoft.com/office/powerpoint/2012/main" userId="S::Tuija.Rinkinen@lamk.fi::0e703489-9eeb-4a8a-889a-29f2fb8478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E28"/>
    <a:srgbClr val="1E5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0F569-AC78-9F43-9D3B-37412FA98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9297D-19D3-2E4F-A8ED-1D3442E13231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B48F85A-D38F-498E-92FD-6C5626FA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8167" y="2772023"/>
            <a:ext cx="7192488" cy="656977"/>
          </a:xfrm>
        </p:spPr>
        <p:txBody>
          <a:bodyPr anchor="t"/>
          <a:lstStyle>
            <a:lvl1pPr algn="l">
              <a:defRPr sz="44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E22A7E-0E7B-4469-AC30-AFDFA98DD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8167" y="3429000"/>
            <a:ext cx="7192488" cy="656977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1" i="0">
                <a:solidFill>
                  <a:srgbClr val="1E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02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0F569-AC78-9F43-9D3B-37412FA98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9297D-19D3-2E4F-A8ED-1D3442E13231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B48F85A-D38F-498E-92FD-6C5626FA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8167" y="2443534"/>
            <a:ext cx="7192488" cy="656977"/>
          </a:xfrm>
        </p:spPr>
        <p:txBody>
          <a:bodyPr anchor="t"/>
          <a:lstStyle>
            <a:lvl1pPr algn="l">
              <a:defRPr sz="44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E22A7E-0E7B-4469-AC30-AFDFA98DD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8167" y="3100511"/>
            <a:ext cx="7192488" cy="656977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612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teksti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428F20-115E-F946-8EB0-3ED5FE6E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96CB71-EA75-7E41-9012-399BBEAFCBC5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28A434-7E87-41C6-8ED7-A33B826C11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09135"/>
            <a:ext cx="10515600" cy="4351338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A65BF1D0-A9F4-BC48-92F8-EA73B5CC5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6622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449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229CD1-5067-924B-8876-2C3F02C0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6A9602-4774-5743-9C1A-6771B4653034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EF172F-07ED-408B-85F3-EF5525E1BE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33492"/>
            <a:ext cx="5181600" cy="4343471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71E43F-78E1-9443-8538-DB84DAAB6B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5550" y="1833492"/>
            <a:ext cx="5319713" cy="4343471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C853FD87-D802-BD48-A565-D8B460CEE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63026"/>
            <a:ext cx="5181600" cy="368586"/>
          </a:xfrm>
        </p:spPr>
        <p:txBody>
          <a:bodyPr/>
          <a:lstStyle>
            <a:lvl1pPr>
              <a:defRPr sz="28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666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D8E490-6F0C-9345-A12B-649D6318F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9E82C1-C881-0C40-9E42-94908C7C07E2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848609C5-5E79-B046-833F-41E68D12E4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84416"/>
            <a:ext cx="5181600" cy="4692547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944A5D5-ABE9-D74F-8858-3300520BDC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5550" y="1484416"/>
            <a:ext cx="5319713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90424636-44D4-9A4E-B4FE-7B546E781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6622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2509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ähde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095745-12B2-4B47-9DFF-7595CC705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A7B35E-9328-6944-973E-FE4BFEBFE5F2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8FA39574-DAAE-094A-B4D7-0D21B027A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7121"/>
            <a:ext cx="10515600" cy="608652"/>
          </a:xfrm>
        </p:spPr>
        <p:txBody>
          <a:bodyPr/>
          <a:lstStyle>
            <a:lvl1pPr>
              <a:defRPr sz="22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9650974D-8CB9-1B40-B85D-0927B5C878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28224"/>
            <a:ext cx="10515600" cy="4351338"/>
          </a:xfrm>
        </p:spPr>
        <p:txBody>
          <a:bodyPr/>
          <a:lstStyle>
            <a:lvl1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6721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7A33B4-3218-2540-B63E-F8DAB4579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shade val="30000"/>
                  <a:satMod val="115000"/>
                </a:srgbClr>
              </a:gs>
              <a:gs pos="50000">
                <a:srgbClr val="1E5A41">
                  <a:shade val="67500"/>
                  <a:satMod val="115000"/>
                </a:srgbClr>
              </a:gs>
              <a:gs pos="100000">
                <a:srgbClr val="1E5A4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B36A97-BC5D-FF45-9D51-E7A77F30F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02" y="162561"/>
            <a:ext cx="1918277" cy="457200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2A3D21B8-90B9-D249-959B-3642FEDA6F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4143"/>
            <a:ext cx="7192488" cy="870337"/>
          </a:xfrm>
        </p:spPr>
        <p:txBody>
          <a:bodyPr anchor="t"/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1B34A277-2E51-6E49-9BD9-0A78EC8DA6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824480"/>
            <a:ext cx="7192488" cy="1655762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338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A8ACA7E-4378-4940-B7EB-8BD0149D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4A8DC29-2744-46ED-A354-11191069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BAD8-76FB-48FB-91D5-5B6B447F1C4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B16507-2E69-684C-BD8F-3C942C0E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D5AE53-7242-6246-ABE0-15AEC5DC5757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8195C0E-ACD5-464C-9BF6-69803C699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3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48F85A-D38F-498E-92FD-6C5626FA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8167" y="2772023"/>
            <a:ext cx="7192488" cy="656977"/>
          </a:xfrm>
        </p:spPr>
        <p:txBody>
          <a:bodyPr anchor="t"/>
          <a:lstStyle>
            <a:lvl1pPr algn="l">
              <a:defRPr sz="44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E22A7E-0E7B-4469-AC30-AFDFA98DD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8167" y="3429000"/>
            <a:ext cx="7192488" cy="656977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1" i="0">
                <a:solidFill>
                  <a:srgbClr val="1E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076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229CD1-5067-924B-8876-2C3F02C0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6A9602-4774-5743-9C1A-6771B4653034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F5C1D84-E62A-FB48-8963-59288A964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EF172F-07ED-408B-85F3-EF5525E1BE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59515"/>
            <a:ext cx="5181600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71E43F-78E1-9443-8538-DB84DAAB6B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5550" y="2159515"/>
            <a:ext cx="5319713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C853FD87-D802-BD48-A565-D8B460CEE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1721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1E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74A4AC-9402-F54C-9EEB-54EE05157EAC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2EC1C86-FFA9-4A44-99C3-8BD48DEA4EE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914153" y="1957635"/>
            <a:ext cx="5181600" cy="4692547"/>
          </a:xfrm>
        </p:spPr>
        <p:txBody>
          <a:bodyPr/>
          <a:lstStyle>
            <a:lvl1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F1175744-C7A9-5A45-B486-7D3DE23561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05550" y="1159842"/>
            <a:ext cx="5319713" cy="501712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05C15271-5FBF-9448-81B8-1BED099610A0}"/>
              </a:ext>
            </a:extLst>
          </p:cNvPr>
          <p:cNvSpPr txBox="1">
            <a:spLocks/>
          </p:cNvSpPr>
          <p:nvPr userDrawn="1"/>
        </p:nvSpPr>
        <p:spPr>
          <a:xfrm>
            <a:off x="922317" y="1153538"/>
            <a:ext cx="5181600" cy="693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1E5A4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392C6653-9F04-B44F-BB90-B17F0E6D2E69}"/>
              </a:ext>
            </a:extLst>
          </p:cNvPr>
          <p:cNvSpPr txBox="1">
            <a:spLocks/>
          </p:cNvSpPr>
          <p:nvPr userDrawn="1"/>
        </p:nvSpPr>
        <p:spPr>
          <a:xfrm>
            <a:off x="914153" y="1257088"/>
            <a:ext cx="7192488" cy="656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E5A4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fi-FI" sz="3200"/>
              <a:t>Muokkaa ots. perustyyl.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027287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D8E490-6F0C-9345-A12B-649D6318F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9E82C1-C881-0C40-9E42-94908C7C07E2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D5C2BFB-2218-104B-B509-C49726115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848609C5-5E79-B046-833F-41E68D12E4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59515"/>
            <a:ext cx="5181600" cy="4692547"/>
          </a:xfrm>
        </p:spPr>
        <p:txBody>
          <a:bodyPr/>
          <a:lstStyle>
            <a:lvl1pPr>
              <a:buClr>
                <a:srgbClr val="1E5A41"/>
              </a:buClr>
              <a:buSzPct val="13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944A5D5-ABE9-D74F-8858-3300520BDC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5550" y="2159515"/>
            <a:ext cx="5319713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90424636-44D4-9A4E-B4FE-7B546E781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1721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1E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D57AC6-2452-FA46-AC0E-9A6F7650A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F5EDB649-AF8C-0847-8EE9-D545153E92E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38200" y="1484416"/>
            <a:ext cx="5181600" cy="4692547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006F611D-5531-1842-A67C-AAB8B2144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05550" y="816226"/>
            <a:ext cx="5319713" cy="536073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AA6166CC-CAAF-0D4E-9F5B-0DC38496BAA6}"/>
              </a:ext>
            </a:extLst>
          </p:cNvPr>
          <p:cNvSpPr txBox="1">
            <a:spLocks/>
          </p:cNvSpPr>
          <p:nvPr userDrawn="1"/>
        </p:nvSpPr>
        <p:spPr>
          <a:xfrm>
            <a:off x="838200" y="825413"/>
            <a:ext cx="7192488" cy="656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E5A4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fi-FI" sz="3200"/>
              <a:t>Muokkaa ots. perustyyl.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69249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428F20-115E-F946-8EB0-3ED5FE6E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96CB71-EA75-7E41-9012-399BBEAFCBC5}"/>
              </a:ext>
            </a:extLst>
          </p:cNvPr>
          <p:cNvSpPr/>
          <p:nvPr/>
        </p:nvSpPr>
        <p:spPr>
          <a:xfrm>
            <a:off x="217714" y="204849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11BC929-1E17-9E49-B5DF-B38B25869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28A434-7E87-41C6-8ED7-A33B826C11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93051"/>
            <a:ext cx="10515600" cy="4351338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A65BF1D0-A9F4-BC48-92F8-EA73B5CC5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70538"/>
            <a:ext cx="10515600" cy="693161"/>
          </a:xfrm>
        </p:spPr>
        <p:txBody>
          <a:bodyPr/>
          <a:lstStyle>
            <a:lvl1pPr>
              <a:defRPr sz="2800" b="1" i="0">
                <a:solidFill>
                  <a:srgbClr val="1E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3F31C0-72E8-3D40-AD13-1F9223852CCE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FB92DAA1-1362-BE45-BA10-52C42EADF78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1509135"/>
            <a:ext cx="10515600" cy="4351338"/>
          </a:xfrm>
        </p:spPr>
        <p:txBody>
          <a:bodyPr/>
          <a:lstStyle>
            <a:lvl1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38920A08-9ED0-DA4C-B262-199E097CAA66}"/>
              </a:ext>
            </a:extLst>
          </p:cNvPr>
          <p:cNvSpPr txBox="1">
            <a:spLocks/>
          </p:cNvSpPr>
          <p:nvPr userDrawn="1"/>
        </p:nvSpPr>
        <p:spPr>
          <a:xfrm>
            <a:off x="838200" y="834230"/>
            <a:ext cx="7192488" cy="656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E5A4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fi-FI" sz="3200" dirty="0"/>
              <a:t>Muokkaa </a:t>
            </a:r>
            <a:r>
              <a:rPr lang="fi-FI" sz="3200" dirty="0" err="1"/>
              <a:t>ots</a:t>
            </a:r>
            <a:r>
              <a:rPr lang="fi-FI" sz="3200" dirty="0"/>
              <a:t>. </a:t>
            </a:r>
            <a:r>
              <a:rPr lang="fi-FI" sz="3200" dirty="0" err="1"/>
              <a:t>perustyyl</a:t>
            </a:r>
            <a:r>
              <a:rPr lang="fi-FI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6702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B64D009-34BC-CD49-BAF7-57A3F103B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2757" y="1"/>
            <a:ext cx="8979243" cy="6858000"/>
          </a:xfrm>
          <a:prstGeom prst="rect">
            <a:avLst/>
          </a:prstGeom>
          <a:gradFill flip="none" rotWithShape="1">
            <a:gsLst>
              <a:gs pos="72000">
                <a:srgbClr val="E0EDD7"/>
              </a:gs>
              <a:gs pos="6000">
                <a:schemeClr val="accent6">
                  <a:lumMod val="0"/>
                  <a:lumOff val="100000"/>
                </a:schemeClr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21876F-6F93-D647-BA5E-0857EEA3D11E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470011C-C103-A94D-979E-F72325514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58" y="1478722"/>
            <a:ext cx="3660560" cy="869383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744AB579-F0EC-AE4B-9826-E98B346CD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03" y="4320881"/>
            <a:ext cx="3660560" cy="740006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4D781297-7C52-9742-AEB2-D65C8E37F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58" y="4207852"/>
            <a:ext cx="3538360" cy="966065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ABD6BC4-52FD-6B45-8A7C-3916A301D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17" y="812800"/>
            <a:ext cx="2277133" cy="22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66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C99744C-6476-EC4D-BB6E-46FF43130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2757" y="1"/>
            <a:ext cx="8979243" cy="6858000"/>
          </a:xfrm>
          <a:prstGeom prst="rect">
            <a:avLst/>
          </a:prstGeom>
          <a:gradFill flip="none" rotWithShape="1">
            <a:gsLst>
              <a:gs pos="72000">
                <a:srgbClr val="E0EDD7"/>
              </a:gs>
              <a:gs pos="6000">
                <a:schemeClr val="accent6">
                  <a:lumMod val="0"/>
                  <a:lumOff val="100000"/>
                </a:schemeClr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AC53F-8C48-D14E-8DFE-CF0A0246508E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B48F85A-D38F-498E-92FD-6C5626FA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4143"/>
            <a:ext cx="7192488" cy="1474857"/>
          </a:xfrm>
        </p:spPr>
        <p:txBody>
          <a:bodyPr anchor="t"/>
          <a:lstStyle>
            <a:lvl1pPr algn="l">
              <a:defRPr sz="4400" b="1" i="0">
                <a:solidFill>
                  <a:srgbClr val="6ABE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E22A7E-0E7B-4469-AC30-AFDFA98DD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9000"/>
            <a:ext cx="7192488" cy="1655762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5CFA74E-5986-6F4D-BDA1-4BE4FD4BD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11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teksti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835C4B-D98C-BB4C-93AB-CE3F473D7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2757" y="1"/>
            <a:ext cx="8979243" cy="6858000"/>
          </a:xfrm>
          <a:prstGeom prst="rect">
            <a:avLst/>
          </a:prstGeom>
          <a:gradFill flip="none" rotWithShape="1">
            <a:gsLst>
              <a:gs pos="72000">
                <a:srgbClr val="E0EDD7"/>
              </a:gs>
              <a:gs pos="6000">
                <a:schemeClr val="accent6">
                  <a:lumMod val="0"/>
                  <a:lumOff val="100000"/>
                </a:schemeClr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5BC0C2-782A-7F4F-8F20-1388DC90BFA9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28A434-7E87-41C6-8ED7-A33B826C11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09135"/>
            <a:ext cx="10515600" cy="4351338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FE4636D-A1DC-3E4B-8501-93E136227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A65BF1D0-A9F4-BC48-92F8-EA73B5CC5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6622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6ABE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2451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8B97202-10C1-3943-BACB-56CEB29C2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2757" y="1"/>
            <a:ext cx="8979243" cy="6858000"/>
          </a:xfrm>
          <a:prstGeom prst="rect">
            <a:avLst/>
          </a:prstGeom>
          <a:gradFill flip="none" rotWithShape="1">
            <a:gsLst>
              <a:gs pos="72000">
                <a:srgbClr val="E0EDD7"/>
              </a:gs>
              <a:gs pos="6000">
                <a:schemeClr val="accent6">
                  <a:lumMod val="0"/>
                  <a:lumOff val="100000"/>
                </a:schemeClr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D4132C-856A-204C-8E2D-8CC075611026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4CA5C83-FB6D-074C-A31B-A087CDF61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EF172F-07ED-408B-85F3-EF5525E1BE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84416"/>
            <a:ext cx="5181600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71E43F-78E1-9443-8538-DB84DAAB6B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5550" y="1484416"/>
            <a:ext cx="5319713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C853FD87-D802-BD48-A565-D8B460CEE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6622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6ABE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9018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1D9FFE9-7CE5-5746-8148-9B4D05E47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2757" y="1"/>
            <a:ext cx="8979243" cy="6858000"/>
          </a:xfrm>
          <a:prstGeom prst="rect">
            <a:avLst/>
          </a:prstGeom>
          <a:gradFill flip="none" rotWithShape="1">
            <a:gsLst>
              <a:gs pos="72000">
                <a:srgbClr val="E0EDD7"/>
              </a:gs>
              <a:gs pos="6000">
                <a:schemeClr val="accent6">
                  <a:lumMod val="0"/>
                  <a:lumOff val="100000"/>
                </a:schemeClr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DD030E-A2A0-514E-A274-C2BC93C50A3C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97D60841-EF0F-E745-B300-2B922C9CA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848609C5-5E79-B046-833F-41E68D12E4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84416"/>
            <a:ext cx="5181600" cy="4692547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944A5D5-ABE9-D74F-8858-3300520BDC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5550" y="1484416"/>
            <a:ext cx="5319713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90424636-44D4-9A4E-B4FE-7B546E781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6622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6ABE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7012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ähde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43188C-755B-6241-9659-BB117CF5A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2757" y="1"/>
            <a:ext cx="8979243" cy="6858000"/>
          </a:xfrm>
          <a:prstGeom prst="rect">
            <a:avLst/>
          </a:prstGeom>
          <a:gradFill flip="none" rotWithShape="1">
            <a:gsLst>
              <a:gs pos="72000">
                <a:srgbClr val="E0EDD7"/>
              </a:gs>
              <a:gs pos="6000">
                <a:schemeClr val="accent6">
                  <a:lumMod val="0"/>
                  <a:lumOff val="100000"/>
                </a:schemeClr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467-6895-AA47-910A-7CF428BC5240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755C186-CB7A-8541-AEDB-76EC06F20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8FA39574-DAAE-094A-B4D7-0D21B027A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7121"/>
            <a:ext cx="10515600" cy="608652"/>
          </a:xfrm>
        </p:spPr>
        <p:txBody>
          <a:bodyPr/>
          <a:lstStyle>
            <a:lvl1pPr>
              <a:defRPr sz="2200" b="1" i="0">
                <a:solidFill>
                  <a:srgbClr val="6ABE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9650974D-8CB9-1B40-B85D-0927B5C878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28224"/>
            <a:ext cx="10515600" cy="4351338"/>
          </a:xfrm>
        </p:spPr>
        <p:txBody>
          <a:bodyPr/>
          <a:lstStyle>
            <a:lvl1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21834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7A33B4-3218-2540-B63E-F8DAB4579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shade val="30000"/>
                  <a:satMod val="115000"/>
                </a:srgbClr>
              </a:gs>
              <a:gs pos="50000">
                <a:srgbClr val="1E5A41">
                  <a:shade val="67500"/>
                  <a:satMod val="115000"/>
                </a:srgbClr>
              </a:gs>
              <a:gs pos="100000">
                <a:srgbClr val="1E5A4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B36A97-BC5D-FF45-9D51-E7A77F30F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02" y="162561"/>
            <a:ext cx="1918277" cy="457200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2A3D21B8-90B9-D249-959B-3642FEDA6F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4143"/>
            <a:ext cx="7192488" cy="870337"/>
          </a:xfrm>
        </p:spPr>
        <p:txBody>
          <a:bodyPr anchor="t"/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1B34A277-2E51-6E49-9BD9-0A78EC8DA6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824480"/>
            <a:ext cx="7192488" cy="1655762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52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772806-C872-4E9A-B286-4223EF31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E21490-EAC8-4150-B44E-5A50FDDCB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B04E66-192E-45A4-851A-9AA205FF5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EF25B90-1F8A-4FDB-9E0B-C17AA57A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A579A08-8F9F-49C1-9461-E3444878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D49A3A9-238E-4E06-B580-06B174B4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4687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D3D87B-7664-4016-9028-58451B82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FA857B-B858-4DBC-BD73-38B3F7B5C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621F5A-38C4-48A5-96CD-41A588E1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CD8062-4546-4A93-A395-B85B3635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859C4F-A983-4B83-BC85-1B00F371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23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229CD1-5067-924B-8876-2C3F02C0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6A9602-4774-5743-9C1A-6771B4653034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F5C1D84-E62A-FB48-8963-59288A964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EF172F-07ED-408B-85F3-EF5525E1BE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59515"/>
            <a:ext cx="5181600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71E43F-78E1-9443-8538-DB84DAAB6B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5550" y="2159515"/>
            <a:ext cx="5319713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C853FD87-D802-BD48-A565-D8B460CEE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1721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1E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74A4AC-9402-F54C-9EEB-54EE05157EAC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2EC1C86-FFA9-4A44-99C3-8BD48DEA4EE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914153" y="1957635"/>
            <a:ext cx="5181600" cy="4692547"/>
          </a:xfrm>
        </p:spPr>
        <p:txBody>
          <a:bodyPr/>
          <a:lstStyle>
            <a:lvl1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F1175744-C7A9-5A45-B486-7D3DE23561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05550" y="1159842"/>
            <a:ext cx="5319713" cy="501712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05C15271-5FBF-9448-81B8-1BED099610A0}"/>
              </a:ext>
            </a:extLst>
          </p:cNvPr>
          <p:cNvSpPr txBox="1">
            <a:spLocks/>
          </p:cNvSpPr>
          <p:nvPr userDrawn="1"/>
        </p:nvSpPr>
        <p:spPr>
          <a:xfrm>
            <a:off x="922317" y="1153538"/>
            <a:ext cx="5181600" cy="693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1E5A4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id="{392C6653-9F04-B44F-BB90-B17F0E6D2E69}"/>
              </a:ext>
            </a:extLst>
          </p:cNvPr>
          <p:cNvSpPr txBox="1">
            <a:spLocks/>
          </p:cNvSpPr>
          <p:nvPr userDrawn="1"/>
        </p:nvSpPr>
        <p:spPr>
          <a:xfrm>
            <a:off x="914153" y="1257088"/>
            <a:ext cx="7192488" cy="656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E5A4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fi-FI" sz="3200"/>
              <a:t>Muokkaa ots. perustyyl.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423207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D8E490-6F0C-9345-A12B-649D6318F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9E82C1-C881-0C40-9E42-94908C7C07E2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D5C2BFB-2218-104B-B509-C49726115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848609C5-5E79-B046-833F-41E68D12E4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59515"/>
            <a:ext cx="5181600" cy="4692547"/>
          </a:xfrm>
        </p:spPr>
        <p:txBody>
          <a:bodyPr/>
          <a:lstStyle>
            <a:lvl1pPr>
              <a:buClr>
                <a:srgbClr val="1E5A41"/>
              </a:buClr>
              <a:buSzPct val="13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944A5D5-ABE9-D74F-8858-3300520BDC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5550" y="2159515"/>
            <a:ext cx="5319713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90424636-44D4-9A4E-B4FE-7B546E781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1721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1E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D57AC6-2452-FA46-AC0E-9A6F7650A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F5EDB649-AF8C-0847-8EE9-D545153E92E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38200" y="1484416"/>
            <a:ext cx="5181600" cy="4692547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006F611D-5531-1842-A67C-AAB8B2144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05550" y="816226"/>
            <a:ext cx="5319713" cy="536073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AA6166CC-CAAF-0D4E-9F5B-0DC38496BAA6}"/>
              </a:ext>
            </a:extLst>
          </p:cNvPr>
          <p:cNvSpPr txBox="1">
            <a:spLocks/>
          </p:cNvSpPr>
          <p:nvPr userDrawn="1"/>
        </p:nvSpPr>
        <p:spPr>
          <a:xfrm>
            <a:off x="838200" y="825413"/>
            <a:ext cx="7192488" cy="656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E5A4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fi-FI" sz="3200"/>
              <a:t>Muokkaa ots. perustyyl.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98790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OVI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A8ACA7E-4378-4940-B7EB-8BD0149D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4A8DC29-2744-46ED-A354-11191069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BAD8-76FB-48FB-91D5-5B6B447F1C4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B16507-2E69-684C-BD8F-3C942C0E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D5AE53-7242-6246-ABE0-15AEC5DC5757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4AE4FFBF-A16C-4642-8D9E-90462B5969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093275"/>
            <a:ext cx="6561843" cy="4083688"/>
          </a:xfrm>
        </p:spPr>
        <p:txBody>
          <a:bodyPr/>
          <a:lstStyle>
            <a:lvl1pPr>
              <a:buClr>
                <a:schemeClr val="tx1"/>
              </a:buClr>
              <a:buSzPct val="100000"/>
              <a:buFont typeface="+mj-lt"/>
              <a:buAutoNum type="arabicPeriod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 Muokkaa tekstin perustyylejä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C2045E84-8AA0-DF4A-8191-0B50F3709B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09840" y="2093275"/>
            <a:ext cx="4015423" cy="4083688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88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ni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40F569-AC78-9F43-9D3B-37412FA98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17" y="-2969"/>
            <a:ext cx="12184083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9297D-19D3-2E4F-A8ED-1D3442E13231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D880CDDF-8222-744F-BFE1-E31D3F896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B48F85A-D38F-498E-92FD-6C5626FA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8167" y="2772023"/>
            <a:ext cx="7192488" cy="656977"/>
          </a:xfrm>
        </p:spPr>
        <p:txBody>
          <a:bodyPr anchor="t"/>
          <a:lstStyle>
            <a:lvl1pPr algn="l">
              <a:defRPr sz="4400" b="1" i="0">
                <a:solidFill>
                  <a:srgbClr val="1E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E22A7E-0E7B-4469-AC30-AFDFA98DD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8167" y="3429000"/>
            <a:ext cx="7192488" cy="656977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1" i="0">
                <a:solidFill>
                  <a:srgbClr val="1E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8CDA6-DF45-1D47-9CBA-DD6F62C2005A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77C36BC3-C876-7348-93F8-257F31F497BC}"/>
              </a:ext>
            </a:extLst>
          </p:cNvPr>
          <p:cNvSpPr txBox="1">
            <a:spLocks/>
          </p:cNvSpPr>
          <p:nvPr userDrawn="1"/>
        </p:nvSpPr>
        <p:spPr>
          <a:xfrm>
            <a:off x="838200" y="887121"/>
            <a:ext cx="10515600" cy="608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i="0" kern="1200">
                <a:solidFill>
                  <a:srgbClr val="1E5A4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E1F9C87C-3848-A44D-B1FE-8DD33CF3D6C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0283" y="1531192"/>
            <a:ext cx="10515600" cy="4351338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 sz="18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4491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ähde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7B7AAF-A5FF-254C-B57F-8A2381593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FCDC86-E240-A64B-AB8A-EBA92982EBE8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41475F2-D52D-464C-9045-F6C7539352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6878"/>
            <a:ext cx="10515600" cy="608652"/>
          </a:xfrm>
        </p:spPr>
        <p:txBody>
          <a:bodyPr/>
          <a:lstStyle>
            <a:lvl1pPr>
              <a:defRPr sz="22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25A7173-7D46-114B-8481-4E492472A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07981"/>
            <a:ext cx="10515600" cy="4351338"/>
          </a:xfrm>
        </p:spPr>
        <p:txBody>
          <a:bodyPr/>
          <a:lstStyle>
            <a:lvl1pPr>
              <a:buClr>
                <a:srgbClr val="1E5A41"/>
              </a:buClr>
              <a:buSzPct val="130000"/>
              <a:buFont typeface="Arial" panose="020B0604020202020204" pitchFamily="34" charset="0"/>
              <a:buChar char="•"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7818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C74620-325E-7940-9322-093C5F317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17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1D4465-32A6-8C48-A5C7-13543461889D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470011C-C103-A94D-979E-F72325514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58" y="1478722"/>
            <a:ext cx="3660560" cy="869383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4D781297-7C52-9742-AEB2-D65C8E37F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58" y="4207852"/>
            <a:ext cx="3538360" cy="96606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713553A-2A5D-AA45-9935-AEB40987F612}"/>
              </a:ext>
            </a:extLst>
          </p:cNvPr>
          <p:cNvSpPr/>
          <p:nvPr/>
        </p:nvSpPr>
        <p:spPr>
          <a:xfrm>
            <a:off x="209797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4449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C74620-325E-7940-9322-093C5F317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1D4465-32A6-8C48-A5C7-13543461889D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0392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6A8141B-5FC1-4E08-BFC4-E4DC7728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4B84D2-5C8A-4449-B4CE-2121C280C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728BC8-56DF-4DD1-BEF1-706819DCA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19EB2-9A97-4FDB-8D20-4828B5E31EFC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7295CF-E117-4B92-8BE7-027260F88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A43925-BD6C-4824-B938-B5D1540C8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BBAD8-76FB-48FB-91D5-5B6B447F1C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2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2" r:id="rId6"/>
    <p:sldLayoutId id="2147483677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6A8141B-5FC1-4E08-BFC4-E4DC7728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4B84D2-5C8A-4449-B4CE-2121C280C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728BC8-56DF-4DD1-BEF1-706819DCA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19EB2-9A97-4FDB-8D20-4828B5E31EFC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7295CF-E117-4B92-8BE7-027260F88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A43925-BD6C-4824-B938-B5D1540C8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BBAD8-76FB-48FB-91D5-5B6B447F1C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112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6A8141B-5FC1-4E08-BFC4-E4DC7728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4B84D2-5C8A-4449-B4CE-2121C280C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728BC8-56DF-4DD1-BEF1-706819DCA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9.12.2020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7295CF-E117-4B92-8BE7-027260F88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A43925-BD6C-4824-B938-B5D1540C8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484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question-mark-hacker-attack-mask-2883630/" TargetMode="External"/><Relationship Id="rId2" Type="http://schemas.openxmlformats.org/officeDocument/2006/relationships/hyperlink" Target="http://www.pelitaito.fi/new/pelikasvatus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Kuvan%20la&#776;hde:%20Pixabay.&#160;https:/pixabay.com/photos/ipad-learning-tablet-computer-907577" TargetMode="External"/><Relationship Id="rId5" Type="http://schemas.openxmlformats.org/officeDocument/2006/relationships/hyperlink" Target="https://pixabay.com/fi/illustrations/puhekupla-koominen-kuplia-4963778/" TargetMode="External"/><Relationship Id="rId4" Type="http://schemas.openxmlformats.org/officeDocument/2006/relationships/hyperlink" Target="https://pixabay.com/photos/smartphone-notebook-social-media-173504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2F3E3A-D11F-4476-A694-A65AFD690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837" y="3086198"/>
            <a:ext cx="7192488" cy="6569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rgbClr val="6ABE28"/>
                </a:solidFill>
                <a:ea typeface="+mj-lt"/>
                <a:cs typeface="+mj-lt"/>
              </a:rPr>
              <a:t>4.-luokan </a:t>
            </a:r>
            <a:r>
              <a:rPr lang="en-US" b="1" dirty="0" err="1">
                <a:solidFill>
                  <a:srgbClr val="6ABE28"/>
                </a:solidFill>
                <a:ea typeface="+mj-lt"/>
                <a:cs typeface="+mj-lt"/>
              </a:rPr>
              <a:t>tarina</a:t>
            </a:r>
            <a:r>
              <a:rPr lang="en-US" b="1" dirty="0">
                <a:solidFill>
                  <a:srgbClr val="6ABE28"/>
                </a:solidFill>
                <a:ea typeface="+mj-lt"/>
                <a:cs typeface="+mj-lt"/>
              </a:rPr>
              <a:t>: </a:t>
            </a:r>
            <a:br>
              <a:rPr lang="en-US" b="1" dirty="0">
                <a:solidFill>
                  <a:srgbClr val="6ABE28"/>
                </a:solidFill>
                <a:ea typeface="+mj-lt"/>
                <a:cs typeface="+mj-lt"/>
              </a:rPr>
            </a:br>
            <a:r>
              <a:rPr lang="en-US" b="1" dirty="0">
                <a:solidFill>
                  <a:srgbClr val="6ABE28"/>
                </a:solidFill>
                <a:ea typeface="+mj-lt"/>
                <a:cs typeface="+mj-lt"/>
              </a:rPr>
              <a:t>Tarina </a:t>
            </a:r>
            <a:r>
              <a:rPr lang="en-US" b="1" dirty="0" err="1">
                <a:solidFill>
                  <a:srgbClr val="6ABE28"/>
                </a:solidFill>
                <a:ea typeface="+mj-lt"/>
                <a:cs typeface="+mj-lt"/>
              </a:rPr>
              <a:t>digimaailmasta</a:t>
            </a:r>
            <a:r>
              <a:rPr lang="en-US" b="1" dirty="0">
                <a:solidFill>
                  <a:srgbClr val="6ABE28"/>
                </a:solidFill>
                <a:ea typeface="+mj-lt"/>
                <a:cs typeface="+mj-lt"/>
              </a:rPr>
              <a:t> </a:t>
            </a:r>
            <a:r>
              <a:rPr lang="en-US" dirty="0">
                <a:solidFill>
                  <a:srgbClr val="6ABE28"/>
                </a:solidFill>
                <a:ea typeface="+mj-lt"/>
                <a:cs typeface="+mj-lt"/>
              </a:rPr>
              <a:t> </a:t>
            </a:r>
            <a:br>
              <a:rPr lang="en-US" dirty="0">
                <a:ea typeface="+mj-lt"/>
                <a:cs typeface="+mj-lt"/>
              </a:rPr>
            </a:br>
            <a:endParaRPr lang="en-US" dirty="0">
              <a:cs typeface="Calibri Light"/>
            </a:endParaRP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D560B440-0A99-C142-A1CD-46C4E59C1E22}"/>
              </a:ext>
            </a:extLst>
          </p:cNvPr>
          <p:cNvSpPr/>
          <p:nvPr/>
        </p:nvSpPr>
        <p:spPr>
          <a:xfrm rot="5400000">
            <a:off x="1749366" y="1998408"/>
            <a:ext cx="1776215" cy="1713319"/>
          </a:xfrm>
          <a:prstGeom prst="teardrop">
            <a:avLst/>
          </a:prstGeom>
          <a:solidFill>
            <a:srgbClr val="1E5A41"/>
          </a:solidFill>
          <a:ln>
            <a:solidFill>
              <a:srgbClr val="1E5A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Picture 3" descr="A picture containing text, computer, stationary, envelope&#10;&#10;Description automatically generated">
            <a:extLst>
              <a:ext uri="{FF2B5EF4-FFF2-40B4-BE49-F238E27FC236}">
                <a16:creationId xmlns:a16="http://schemas.microsoft.com/office/drawing/2014/main" id="{81587655-37DB-954E-8A98-5B1BB858C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75" y="1966960"/>
            <a:ext cx="2036818" cy="155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7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C50385-8350-C749-92A1-709B9E13D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851" y="2165453"/>
            <a:ext cx="5181600" cy="46925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Oletteko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tai </a:t>
            </a:r>
            <a:r>
              <a:rPr lang="en-US" dirty="0" err="1"/>
              <a:t>tuttavanne</a:t>
            </a:r>
            <a:r>
              <a:rPr lang="en-US" dirty="0"/>
              <a:t> </a:t>
            </a:r>
            <a:r>
              <a:rPr lang="en-US" dirty="0" err="1"/>
              <a:t>joskus</a:t>
            </a:r>
            <a:r>
              <a:rPr lang="en-US" dirty="0"/>
              <a:t> </a:t>
            </a:r>
            <a:r>
              <a:rPr lang="en-US" dirty="0" err="1"/>
              <a:t>saaneet</a:t>
            </a:r>
            <a:r>
              <a:rPr lang="en-US" dirty="0"/>
              <a:t> </a:t>
            </a:r>
            <a:r>
              <a:rPr lang="en-US" dirty="0" err="1"/>
              <a:t>yhteydenottoja</a:t>
            </a:r>
            <a:r>
              <a:rPr lang="en-US" dirty="0"/>
              <a:t> </a:t>
            </a:r>
            <a:r>
              <a:rPr lang="en-US" dirty="0" err="1"/>
              <a:t>tuntemattomilta</a:t>
            </a:r>
            <a:r>
              <a:rPr lang="en-US" dirty="0"/>
              <a:t> </a:t>
            </a:r>
            <a:r>
              <a:rPr lang="en-US" dirty="0" err="1"/>
              <a:t>digimaailmassa</a:t>
            </a:r>
            <a:r>
              <a:rPr lang="en-US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reagoida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digimaailmassa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yhteydenotto</a:t>
            </a:r>
            <a:r>
              <a:rPr lang="en-US" dirty="0"/>
              <a:t> </a:t>
            </a:r>
            <a:r>
              <a:rPr lang="en-US" dirty="0" err="1"/>
              <a:t>tuntemattomalta</a:t>
            </a:r>
            <a:r>
              <a:rPr lang="en-US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Mikä</a:t>
            </a:r>
            <a:r>
              <a:rPr lang="en-US" dirty="0"/>
              <a:t> on </a:t>
            </a:r>
            <a:r>
              <a:rPr lang="en-US" dirty="0" err="1"/>
              <a:t>hyvän</a:t>
            </a:r>
            <a:r>
              <a:rPr lang="en-US" dirty="0"/>
              <a:t> ja </a:t>
            </a:r>
            <a:r>
              <a:rPr lang="en-US" dirty="0" err="1"/>
              <a:t>huonon</a:t>
            </a:r>
            <a:r>
              <a:rPr lang="en-US" dirty="0"/>
              <a:t> </a:t>
            </a:r>
            <a:r>
              <a:rPr lang="en-US" dirty="0" err="1"/>
              <a:t>salaisuuden</a:t>
            </a:r>
            <a:r>
              <a:rPr lang="en-US" dirty="0"/>
              <a:t> </a:t>
            </a:r>
            <a:r>
              <a:rPr lang="en-US" dirty="0" err="1"/>
              <a:t>ero</a:t>
            </a:r>
            <a:r>
              <a:rPr lang="en-US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Kolmen</a:t>
            </a:r>
            <a:r>
              <a:rPr lang="en-US" dirty="0"/>
              <a:t> </a:t>
            </a:r>
            <a:r>
              <a:rPr lang="en-US" dirty="0" err="1"/>
              <a:t>kohdan</a:t>
            </a:r>
            <a:r>
              <a:rPr lang="en-US" dirty="0"/>
              <a:t> </a:t>
            </a:r>
            <a:r>
              <a:rPr lang="en-US" dirty="0" err="1"/>
              <a:t>turvasääntö</a:t>
            </a:r>
            <a:endParaRPr lang="en-US" dirty="0"/>
          </a:p>
          <a:p>
            <a:endParaRPr lang="en-FI" dirty="0"/>
          </a:p>
        </p:txBody>
      </p:sp>
      <p:pic>
        <p:nvPicPr>
          <p:cNvPr id="5" name="Sisällön paikkamerkki 6">
            <a:extLst>
              <a:ext uri="{FF2B5EF4-FFF2-40B4-BE49-F238E27FC236}">
                <a16:creationId xmlns:a16="http://schemas.microsoft.com/office/drawing/2014/main" id="{061BB1F3-7FE2-9441-9529-2E7F93C4D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r="14779"/>
          <a:stretch/>
        </p:blipFill>
        <p:spPr>
          <a:xfrm>
            <a:off x="6462584" y="1322700"/>
            <a:ext cx="4779731" cy="421259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B4B5783-DB9A-7A46-8D3F-9E47D62C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1367659"/>
            <a:ext cx="5181600" cy="693161"/>
          </a:xfrm>
        </p:spPr>
        <p:txBody>
          <a:bodyPr>
            <a:normAutofit/>
          </a:bodyPr>
          <a:lstStyle/>
          <a:p>
            <a:r>
              <a:rPr lang="en-US" dirty="0" err="1"/>
              <a:t>Alkukeskustelu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3708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139E4D-EC6E-4B50-A017-074454823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0336"/>
            <a:ext cx="4987565" cy="4351338"/>
          </a:xfrm>
        </p:spPr>
        <p:txBody>
          <a:bodyPr anchor="t">
            <a:noAutofit/>
          </a:bodyPr>
          <a:lstStyle/>
          <a:p>
            <a:pPr marL="0" indent="0"/>
            <a:r>
              <a:rPr lang="fi-FI" dirty="0"/>
              <a:t>Digitaalinen media on mediaa, jota voidaan jakaa, säilyttää,  muokata, luoda ja katsella digitaalielektronisilla laitteilla</a:t>
            </a:r>
          </a:p>
          <a:p>
            <a:pPr marL="0" indent="0"/>
            <a:r>
              <a:rPr lang="fi-FI" dirty="0"/>
              <a:t>Näihin kuuluvat esimerkiksi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tietokoneiden ohjelmat ja  digitaaliset kuvat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videot, videopelit sekä nettisivut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sosiaalisen median sivustot, sekä kaikki digitaalinen tieto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digitaaliset tietokannat, sekä digitaaliset äänitteet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FDF8E2B-FF8C-4AC6-A945-08BE18C6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7823"/>
            <a:ext cx="5181600" cy="693161"/>
          </a:xfrm>
        </p:spPr>
        <p:txBody>
          <a:bodyPr anchor="ctr">
            <a:normAutofit fontScale="90000"/>
          </a:bodyPr>
          <a:lstStyle/>
          <a:p>
            <a:r>
              <a:rPr lang="fi-FI" dirty="0"/>
              <a:t>Mitä on digitaalinen media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5C01F79B-A5A8-4B4F-8B47-3D215F909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/>
          <a:stretch/>
        </p:blipFill>
        <p:spPr>
          <a:xfrm>
            <a:off x="6557963" y="1167823"/>
            <a:ext cx="4795837" cy="469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68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6DA24E-F890-413D-A07F-7D362CFFB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61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i-FI" dirty="0"/>
              <a:t>Mille pelaa peliä netissä. Yhtäkkiä pelin chattiin tulee viesti tuntemattomalta toiselta pelaajalta nimeltä </a:t>
            </a:r>
            <a:r>
              <a:rPr lang="fi-FI" dirty="0" err="1"/>
              <a:t>Lore</a:t>
            </a:r>
            <a:r>
              <a:rPr lang="fi-FI" dirty="0"/>
              <a:t>. </a:t>
            </a:r>
            <a:r>
              <a:rPr lang="fi-FI" dirty="0" err="1"/>
              <a:t>Lore</a:t>
            </a:r>
            <a:r>
              <a:rPr lang="fi-FI" dirty="0"/>
              <a:t> kysyy, minkä ikäinen Mille on ja missä hän asuu. </a:t>
            </a:r>
            <a:r>
              <a:rPr lang="fi-FI" dirty="0" err="1"/>
              <a:t>Lore</a:t>
            </a:r>
            <a:r>
              <a:rPr lang="fi-FI" dirty="0"/>
              <a:t> pyytää </a:t>
            </a:r>
            <a:r>
              <a:rPr lang="fi-FI" dirty="0" err="1"/>
              <a:t>Milleltä</a:t>
            </a:r>
            <a:r>
              <a:rPr lang="fi-FI" dirty="0"/>
              <a:t> myös kuvaa. Mille vastaa kysymyksiin, sillä olisi epäkohteliasta olla vastaamatta.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dirty="0"/>
              <a:t>Keskustelu </a:t>
            </a:r>
            <a:r>
              <a:rPr lang="fi-FI" dirty="0" err="1"/>
              <a:t>chatissa</a:t>
            </a:r>
            <a:r>
              <a:rPr lang="fi-FI" dirty="0"/>
              <a:t> jatkuu jonkin aikaa. Sitten </a:t>
            </a:r>
            <a:r>
              <a:rPr lang="fi-FI" dirty="0" err="1"/>
              <a:t>Lore</a:t>
            </a:r>
            <a:r>
              <a:rPr lang="fi-FI" dirty="0"/>
              <a:t> sanoo, että tästä ei saa kertoa kenellekään. Vanhemmat voisivat suuttua ja tämä on Loren ja </a:t>
            </a:r>
            <a:r>
              <a:rPr lang="fi-FI" dirty="0" err="1"/>
              <a:t>Millen</a:t>
            </a:r>
            <a:r>
              <a:rPr lang="fi-FI" dirty="0"/>
              <a:t> oma salaisuus. </a:t>
            </a:r>
          </a:p>
          <a:p>
            <a:pPr>
              <a:lnSpc>
                <a:spcPct val="100000"/>
              </a:lnSpc>
            </a:pP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15887A-544E-41B0-AAE5-0BED3F693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2548"/>
            <a:ext cx="5181600" cy="693161"/>
          </a:xfrm>
        </p:spPr>
        <p:txBody>
          <a:bodyPr/>
          <a:lstStyle/>
          <a:p>
            <a:r>
              <a:rPr lang="fi-FI" dirty="0"/>
              <a:t>Tarina digimaailmasta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EAD69803-E5B0-4E9A-B27C-62C12A982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05" y="1256506"/>
            <a:ext cx="4276725" cy="4344987"/>
          </a:xfrm>
        </p:spPr>
      </p:pic>
    </p:spTree>
    <p:extLst>
      <p:ext uri="{BB962C8B-B14F-4D97-AF65-F5344CB8AC3E}">
        <p14:creationId xmlns:p14="http://schemas.microsoft.com/office/powerpoint/2010/main" val="283348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135E8E-890B-4E5E-A2AE-3B1AE9697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09135"/>
            <a:ext cx="8880834" cy="4351338"/>
          </a:xfrm>
        </p:spPr>
        <p:txBody>
          <a:bodyPr>
            <a:normAutofit/>
          </a:bodyPr>
          <a:lstStyle/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fi-FI" dirty="0"/>
              <a:t> Minkälaisia salaisuuksia ei pidä kertoa ja mitä pitää kertoa? 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fi-FI" dirty="0"/>
              <a:t> Milloin ei tarvitse olla kohtelias, milloin ja miten voi lähteä keskustelusta?  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fi-FI" dirty="0"/>
              <a:t>Aikuiselle kertomisesta, kuka on turvallinen aikuinen? 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fi-FI" dirty="0"/>
              <a:t>Mitä tässä tarinassa turvaohjeet (osaat kieltäytyä ja sanoa ei, osaat lähteä pois tilanteesta, joka on uhkaava sekä tiedät, kuinka pyydät apua ja keneltä) voisivat tarkoittaa? 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fi-FI" dirty="0"/>
              <a:t>Mitä ajattelet tilanteesta? Mikä siinä meni pieleen, mitä ei olisi pitänyt tehdä? 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fi-FI" dirty="0"/>
              <a:t>Miksi ei pidä antaa omia tietojaan/kuvia netissä? 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fi-FI" dirty="0"/>
              <a:t>Kuka se henkilö siellä vastapuolella voi olla? 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fi-FI" dirty="0"/>
              <a:t>Jos on tehnyt näin, niin mitä pitää tehdä? 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fi-FI" dirty="0"/>
              <a:t>Miksi ei saisi kertoa vanhemmille? Miksi pitäisi kertoa vanhemmille? 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8BACF39-12DA-402D-859E-0273BD42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Keskustelua</a:t>
            </a:r>
          </a:p>
        </p:txBody>
      </p:sp>
    </p:spTree>
    <p:extLst>
      <p:ext uri="{BB962C8B-B14F-4D97-AF65-F5344CB8AC3E}">
        <p14:creationId xmlns:p14="http://schemas.microsoft.com/office/powerpoint/2010/main" val="330246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36711862-32BD-8A43-B7B8-B2731E53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1" t="832" r="7818" b="832"/>
          <a:stretch/>
        </p:blipFill>
        <p:spPr bwMode="auto">
          <a:xfrm flipH="1">
            <a:off x="6096000" y="926893"/>
            <a:ext cx="5462047" cy="50042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25170F-25DC-4C87-8EE6-5D3B0A709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831" y="2313107"/>
            <a:ext cx="480882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b="1" dirty="0" err="1">
                <a:solidFill>
                  <a:srgbClr val="1E5A41"/>
                </a:solidFill>
              </a:rPr>
              <a:t>Miksi</a:t>
            </a:r>
            <a:r>
              <a:rPr lang="en-US" b="1" dirty="0">
                <a:solidFill>
                  <a:srgbClr val="1E5A41"/>
                </a:solidFill>
              </a:rPr>
              <a:t> on </a:t>
            </a:r>
            <a:r>
              <a:rPr lang="en-US" b="1" dirty="0" err="1">
                <a:solidFill>
                  <a:srgbClr val="1E5A41"/>
                </a:solidFill>
              </a:rPr>
              <a:t>ikärajoja</a:t>
            </a:r>
            <a:r>
              <a:rPr lang="en-US" b="1" dirty="0">
                <a:solidFill>
                  <a:srgbClr val="1E5A41"/>
                </a:solidFill>
              </a:rPr>
              <a:t>?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Ikärajoilla on tarkoitus suojella lapsia ja nuoria heille haitalliselta mediasisällöltä.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Ne eivät ole pelkkiä suosituksia vaan lakisääteisiä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Tällä pyritään ehkäisemään ahdistusta, pelkoa, hämmennystä, unihäiriöitä, painajaisia ja pelkotiloja</a:t>
            </a:r>
          </a:p>
          <a:p>
            <a:pPr marL="0" indent="0"/>
            <a:endParaRPr lang="fi-FI" dirty="0"/>
          </a:p>
          <a:p>
            <a:pPr marL="0" lvl="0" indent="0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8856B0E-DE5D-4619-B81F-DDCB6CB9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4206"/>
            <a:ext cx="5181600" cy="693161"/>
          </a:xfrm>
        </p:spPr>
        <p:txBody>
          <a:bodyPr>
            <a:normAutofit/>
          </a:bodyPr>
          <a:lstStyle/>
          <a:p>
            <a:r>
              <a:rPr lang="fi-FI" dirty="0"/>
              <a:t>Digi- ja pelimaailman säännöt</a:t>
            </a:r>
          </a:p>
        </p:txBody>
      </p:sp>
    </p:spTree>
    <p:extLst>
      <p:ext uri="{BB962C8B-B14F-4D97-AF65-F5344CB8AC3E}">
        <p14:creationId xmlns:p14="http://schemas.microsoft.com/office/powerpoint/2010/main" val="144032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C99D741E-785E-C949-94CD-0D59751E638D}"/>
              </a:ext>
            </a:extLst>
          </p:cNvPr>
          <p:cNvSpPr txBox="1">
            <a:spLocks/>
          </p:cNvSpPr>
          <p:nvPr/>
        </p:nvSpPr>
        <p:spPr>
          <a:xfrm>
            <a:off x="990599" y="3343555"/>
            <a:ext cx="10858995" cy="2855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>
              <a:cs typeface="Calibri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BCCFC5D-868F-4376-8246-ADF7926D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1684774"/>
            <a:ext cx="10515600" cy="608652"/>
          </a:xfrm>
        </p:spPr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D42867-A813-48AC-AD3E-8AFC8D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2293426"/>
            <a:ext cx="10515600" cy="1135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900" dirty="0">
                <a:cs typeface="Calibri"/>
              </a:rPr>
              <a:t>Ehkäisevä Päihdetyö EHYT ry, Pelitaito. </a:t>
            </a:r>
            <a:r>
              <a:rPr lang="fi-FI" sz="1900">
                <a:cs typeface="Calibri"/>
              </a:rPr>
              <a:t>Pelikasvatus. Saatavissa</a:t>
            </a:r>
            <a:r>
              <a:rPr lang="fi-FI" sz="1900" dirty="0">
                <a:cs typeface="Calibri"/>
              </a:rPr>
              <a:t>: </a:t>
            </a:r>
            <a:r>
              <a:rPr lang="fi-FI" sz="1900" dirty="0">
                <a:cs typeface="Calibri"/>
                <a:hlinkClick r:id="rId2"/>
              </a:rPr>
              <a:t>http</a:t>
            </a:r>
            <a:r>
              <a:rPr lang="fi-FI" sz="1900" dirty="0">
                <a:ea typeface="+mn-lt"/>
                <a:cs typeface="+mn-lt"/>
                <a:hlinkClick r:id="rId2"/>
              </a:rPr>
              <a:t>://www.pelitaito.fi/new/pelikasvatus/</a:t>
            </a:r>
            <a:endParaRPr lang="fi-FI" sz="1900" b="1" dirty="0">
              <a:solidFill>
                <a:srgbClr val="1E5A41"/>
              </a:solidFill>
              <a:latin typeface="Poppins SemiBold" pitchFamily="2" charset="77"/>
              <a:ea typeface="+mn-lt"/>
              <a:cs typeface="Poppins SemiBold" pitchFamily="2" charset="77"/>
            </a:endParaRPr>
          </a:p>
          <a:p>
            <a:pPr marL="0" indent="0">
              <a:buNone/>
            </a:pPr>
            <a:r>
              <a:rPr lang="fi-FI" sz="1900" b="1" dirty="0">
                <a:solidFill>
                  <a:srgbClr val="1E5A41"/>
                </a:solidFill>
                <a:latin typeface="Poppins SemiBold" pitchFamily="2" charset="77"/>
                <a:ea typeface="+mn-lt"/>
                <a:cs typeface="Poppins SemiBold" pitchFamily="2" charset="77"/>
              </a:rPr>
              <a:t>Kuvalähteet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900" dirty="0">
                <a:ea typeface="+mn-lt"/>
                <a:cs typeface="+mn-lt"/>
              </a:rPr>
              <a:t>Dia 3, </a:t>
            </a:r>
            <a:r>
              <a:rPr lang="fi-FI" sz="1900" dirty="0" err="1">
                <a:ea typeface="+mn-lt"/>
                <a:cs typeface="+mn-lt"/>
              </a:rPr>
              <a:t>Pixabay</a:t>
            </a:r>
            <a:r>
              <a:rPr lang="fi-FI" sz="1900" dirty="0">
                <a:ea typeface="+mn-lt"/>
                <a:cs typeface="+mn-lt"/>
              </a:rPr>
              <a:t>. </a:t>
            </a:r>
            <a:r>
              <a:rPr lang="fi-FI" sz="1900" dirty="0"/>
              <a:t> </a:t>
            </a:r>
            <a:r>
              <a:rPr lang="fi-FI" sz="1900" dirty="0">
                <a:hlinkClick r:id="rId3"/>
              </a:rPr>
              <a:t>https://pixabay.com/photos/question-mark-hacker-attack-mask-2883630/</a:t>
            </a:r>
            <a:endParaRPr lang="fi-FI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900" dirty="0">
                <a:cs typeface="Calibri"/>
              </a:rPr>
              <a:t>Dia 4, </a:t>
            </a:r>
            <a:r>
              <a:rPr lang="fi-FI" sz="1900" dirty="0" err="1">
                <a:ea typeface="+mn-lt"/>
                <a:cs typeface="+mn-lt"/>
              </a:rPr>
              <a:t>Pixabay</a:t>
            </a:r>
            <a:r>
              <a:rPr lang="fi-FI" sz="1900" dirty="0">
                <a:ea typeface="+mn-lt"/>
                <a:cs typeface="+mn-lt"/>
              </a:rPr>
              <a:t>. </a:t>
            </a:r>
            <a:r>
              <a:rPr lang="fi-FI" sz="1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fi-FI" sz="1900" dirty="0">
                <a:solidFill>
                  <a:srgbClr val="0563C1"/>
                </a:solidFill>
                <a:hlinkClick r:id="rId4"/>
              </a:rPr>
              <a:t>https://pixabay.com/photos/smartphone-notebook-social-media-1735044/</a:t>
            </a:r>
            <a:endParaRPr lang="fi-FI" sz="19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900" dirty="0">
                <a:cs typeface="Calibri"/>
              </a:rPr>
              <a:t>Dia 5, </a:t>
            </a:r>
            <a:r>
              <a:rPr lang="fi-FI" sz="1900" dirty="0" err="1">
                <a:ea typeface="+mn-lt"/>
                <a:cs typeface="+mn-lt"/>
              </a:rPr>
              <a:t>Pixabay</a:t>
            </a:r>
            <a:r>
              <a:rPr lang="fi-FI" sz="1900" dirty="0">
                <a:ea typeface="+mn-lt"/>
                <a:cs typeface="+mn-lt"/>
              </a:rPr>
              <a:t>. </a:t>
            </a:r>
            <a:r>
              <a:rPr lang="fi-FI" sz="1900" dirty="0">
                <a:hlinkClick r:id="rId5"/>
              </a:rPr>
              <a:t>https://pixabay.com/fi/illustrations/puhekupla-koominen-kuplia-4963778/</a:t>
            </a:r>
            <a:endParaRPr lang="fi-FI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900" dirty="0">
                <a:cs typeface="Calibri"/>
              </a:rPr>
              <a:t>Dia 6, </a:t>
            </a:r>
            <a:r>
              <a:rPr lang="fi-FI" sz="1900" dirty="0" err="1">
                <a:ea typeface="+mn-lt"/>
                <a:cs typeface="+mn-lt"/>
              </a:rPr>
              <a:t>Pixabay</a:t>
            </a:r>
            <a:r>
              <a:rPr lang="fi-FI" sz="1900" dirty="0">
                <a:ea typeface="+mn-lt"/>
                <a:cs typeface="+mn-lt"/>
              </a:rPr>
              <a:t>. </a:t>
            </a:r>
            <a:r>
              <a:rPr lang="fi-FI" sz="1900" dirty="0">
                <a:solidFill>
                  <a:srgbClr val="000000"/>
                </a:solidFill>
                <a:hlinkClick r:id="rId6"/>
              </a:rPr>
              <a:t>https://pixabay.com/photos/ipad-learning-tablet-computer-907577/​</a:t>
            </a:r>
            <a:endParaRPr lang="fi-FI" sz="19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>
              <a:cs typeface="Calibri"/>
            </a:endParaRPr>
          </a:p>
          <a:p>
            <a:pPr marL="457200" indent="-457200"/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653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B University of Applied Sciences logo">
            <a:extLst>
              <a:ext uri="{FF2B5EF4-FFF2-40B4-BE49-F238E27FC236}">
                <a16:creationId xmlns:a16="http://schemas.microsoft.com/office/drawing/2014/main" id="{3D3EE678-AFAD-594A-A077-7F3C0F36F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03" y="4320881"/>
            <a:ext cx="3660560" cy="740006"/>
          </a:xfrm>
          <a:prstGeom prst="rect">
            <a:avLst/>
          </a:prstGeom>
        </p:spPr>
      </p:pic>
      <p:pic>
        <p:nvPicPr>
          <p:cNvPr id="4" name="Picture 3" descr="Väestöliiton logo">
            <a:extLst>
              <a:ext uri="{FF2B5EF4-FFF2-40B4-BE49-F238E27FC236}">
                <a16:creationId xmlns:a16="http://schemas.microsoft.com/office/drawing/2014/main" id="{5DE28071-6BA3-7741-8631-28DC106B4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58" y="1478722"/>
            <a:ext cx="3660560" cy="869383"/>
          </a:xfrm>
          <a:prstGeom prst="rect">
            <a:avLst/>
          </a:prstGeom>
        </p:spPr>
      </p:pic>
      <p:pic>
        <p:nvPicPr>
          <p:cNvPr id="5" name="Picture 4" descr="Opetushallitus rahoittaa hanketta logo">
            <a:extLst>
              <a:ext uri="{FF2B5EF4-FFF2-40B4-BE49-F238E27FC236}">
                <a16:creationId xmlns:a16="http://schemas.microsoft.com/office/drawing/2014/main" id="{73BB1A0D-3958-0E4D-9CEE-956865E93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16" y="812799"/>
            <a:ext cx="2277133" cy="2201228"/>
          </a:xfrm>
          <a:prstGeom prst="rect">
            <a:avLst/>
          </a:prstGeom>
        </p:spPr>
      </p:pic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2CC4D9BD-D43A-B045-870F-B1CDFD11B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40" y="3112607"/>
            <a:ext cx="2782307" cy="27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0235"/>
      </p:ext>
    </p:extLst>
  </p:cSld>
  <p:clrMapOvr>
    <a:masterClrMapping/>
  </p:clrMapOvr>
</p:sld>
</file>

<file path=ppt/theme/theme1.xml><?xml version="1.0" encoding="utf-8"?>
<a:theme xmlns:a="http://schemas.openxmlformats.org/drawingml/2006/main" name="Tarin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rina2" id="{C5BB1CF8-4C0D-B949-B22B-70840CD527E0}" vid="{D7BF81A2-DBB7-7547-9493-3B1025B889C9}"/>
    </a:ext>
  </a:extLst>
</a:theme>
</file>

<file path=ppt/theme/theme2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1F05E651-B555-5E4F-8125-5C2B274C6D30}" vid="{49CC6BEA-ABCF-AD4D-B42A-7DF7BC3B6200}"/>
    </a:ext>
  </a:extLst>
</a:theme>
</file>

<file path=ppt/theme/theme3.xml><?xml version="1.0" encoding="utf-8"?>
<a:theme xmlns:a="http://schemas.openxmlformats.org/drawingml/2006/main" name="1_Väestöliitto vaalea ja tum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̈estöliitto vaalea ja tumma" id="{404ED541-6223-0543-99E9-7BAD4F0F81C6}" vid="{90A14CBD-7265-8F4C-8DF1-9D5E0A76573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9AD7FBC19EE4F82E0966400EBCA0F" ma:contentTypeVersion="7" ma:contentTypeDescription="Create a new document." ma:contentTypeScope="" ma:versionID="bcee3d63ad03afaf281d125c01e2930a">
  <xsd:schema xmlns:xsd="http://www.w3.org/2001/XMLSchema" xmlns:xs="http://www.w3.org/2001/XMLSchema" xmlns:p="http://schemas.microsoft.com/office/2006/metadata/properties" xmlns:ns2="65dda0f1-b86e-4eec-8316-ec37122ff248" targetNamespace="http://schemas.microsoft.com/office/2006/metadata/properties" ma:root="true" ma:fieldsID="d76efb96977c9862159455b327cae3e4" ns2:_="">
    <xsd:import namespace="65dda0f1-b86e-4eec-8316-ec37122ff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da0f1-b86e-4eec-8316-ec37122ff2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FDBB9E-F967-4297-B648-9517863BFD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1A198D-64F9-4577-948B-1AC5828F33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dda0f1-b86e-4eec-8316-ec37122ff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B12F52-721F-4148-B09D-903DE4BFD57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e79e8822-7fb4-4c23-ac59-4ef19cd9d35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Tarina2</Template>
  <TotalTime>466</TotalTime>
  <Words>412</Words>
  <Application>Microsoft Macintosh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Poppins SemiBold</vt:lpstr>
      <vt:lpstr>Tarina2</vt:lpstr>
      <vt:lpstr>Theme2</vt:lpstr>
      <vt:lpstr>1_Väestöliitto vaalea ja tumma</vt:lpstr>
      <vt:lpstr>4.-luokan tarina:  Tarina digimaailmasta   </vt:lpstr>
      <vt:lpstr>Alkukeskustelu</vt:lpstr>
      <vt:lpstr>Mitä on digitaalinen media</vt:lpstr>
      <vt:lpstr>Tarina digimaailmasta</vt:lpstr>
      <vt:lpstr>Keskustelua</vt:lpstr>
      <vt:lpstr>Digi- ja pelimaailman säännöt</vt:lpstr>
      <vt:lpstr>Lähteet: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Digi- ja pelimaailman säännöt</dc:title>
  <dc:creator>Tuija Rinkinen</dc:creator>
  <cp:lastModifiedBy>Katri Virtalaakso</cp:lastModifiedBy>
  <cp:revision>96</cp:revision>
  <dcterms:created xsi:type="dcterms:W3CDTF">2020-08-31T10:50:20Z</dcterms:created>
  <dcterms:modified xsi:type="dcterms:W3CDTF">2020-12-09T08:33:37Z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0x0101003C49AD7FBC19EE4F82E0966400EBCA0F</vt:lpwstr>
  </property>
</Properties>
</file>